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  <p:embeddedFont>
      <p:font typeface="Inter Bold" panose="020B0604020202020204" charset="0"/>
      <p:regular r:id="rId20"/>
    </p:embeddedFont>
    <p:embeddedFont>
      <p:font typeface="Muli Bold" panose="020B0604020202020204" charset="0"/>
      <p:regular r:id="rId21"/>
    </p:embeddedFont>
    <p:embeddedFont>
      <p:font typeface="Muli Heavy" panose="020B0604020202020204" charset="0"/>
      <p:regular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55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ittal-aman7/Browniw_AS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4.svg"/><Relationship Id="rId7" Type="http://schemas.openxmlformats.org/officeDocument/2006/relationships/image" Target="../media/image20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0031" y="9351544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-1605064" y="0"/>
            <a:ext cx="17442569" cy="11017889"/>
          </a:xfrm>
          <a:custGeom>
            <a:avLst/>
            <a:gdLst/>
            <a:ahLst/>
            <a:cxnLst/>
            <a:rect l="l" t="t" r="r" b="b"/>
            <a:pathLst>
              <a:path w="17442569" h="11017889">
                <a:moveTo>
                  <a:pt x="0" y="0"/>
                </a:moveTo>
                <a:lnTo>
                  <a:pt x="17442569" y="0"/>
                </a:lnTo>
                <a:lnTo>
                  <a:pt x="17442569" y="11017889"/>
                </a:lnTo>
                <a:lnTo>
                  <a:pt x="0" y="110178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" b="-3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917001" y="899622"/>
            <a:ext cx="592967" cy="510864"/>
          </a:xfrm>
          <a:custGeom>
            <a:avLst/>
            <a:gdLst/>
            <a:ahLst/>
            <a:cxnLst/>
            <a:rect l="l" t="t" r="r" b="b"/>
            <a:pathLst>
              <a:path w="592967" h="510864">
                <a:moveTo>
                  <a:pt x="0" y="0"/>
                </a:moveTo>
                <a:lnTo>
                  <a:pt x="592967" y="0"/>
                </a:lnTo>
                <a:lnTo>
                  <a:pt x="592967" y="510864"/>
                </a:lnTo>
                <a:lnTo>
                  <a:pt x="0" y="510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574360" y="3321998"/>
            <a:ext cx="11139280" cy="170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 spc="459">
                <a:solidFill>
                  <a:srgbClr val="FFFFFF"/>
                </a:solidFill>
                <a:latin typeface="Muli Heavy"/>
              </a:rPr>
              <a:t>BROWNIE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08140" y="911860"/>
            <a:ext cx="14015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148">
                <a:solidFill>
                  <a:srgbClr val="FFFFFF"/>
                </a:solidFill>
                <a:latin typeface="Bebas Neue"/>
              </a:rPr>
              <a:t>TEAMO7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u="sng" spc="982">
                <a:solidFill>
                  <a:srgbClr val="5E5E5E"/>
                </a:solidFill>
                <a:latin typeface="Bebas Neue"/>
                <a:hlinkClick r:id="rId4" tooltip="https://github.com/mittal-aman7/Browniw_ASE"/>
              </a:rPr>
              <a:t>GITHUB LINK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</a:rPr>
              <a:t>2023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42967" y="5150353"/>
            <a:ext cx="6189485" cy="1232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spc="539">
                <a:solidFill>
                  <a:srgbClr val="FFFFFF"/>
                </a:solidFill>
                <a:latin typeface="Inter"/>
              </a:rPr>
              <a:t>A PYTHON-BASED FRAMEWORK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79358" y="7141022"/>
            <a:ext cx="7611910" cy="1998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FFFFFF"/>
                </a:solidFill>
                <a:latin typeface="Bebas Neue"/>
              </a:rPr>
              <a:t>TEAM MEMBERS: </a:t>
            </a:r>
          </a:p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FFFFFF"/>
                </a:solidFill>
                <a:latin typeface="Bebas Neue"/>
              </a:rPr>
              <a:t>SAI SRI LAKSHMI NANNAPANENI-1002077755</a:t>
            </a:r>
          </a:p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FFFFFF"/>
                </a:solidFill>
                <a:latin typeface="Bebas Neue"/>
              </a:rPr>
              <a:t>AMAN MITTAL-1001979035</a:t>
            </a:r>
          </a:p>
          <a:p>
            <a:pPr algn="ctr">
              <a:lnSpc>
                <a:spcPts val="3220"/>
              </a:lnSpc>
            </a:pPr>
            <a:r>
              <a:rPr lang="en-US" sz="2300" spc="460">
                <a:solidFill>
                  <a:srgbClr val="FFFFFF"/>
                </a:solidFill>
                <a:latin typeface="Bebas Neue"/>
              </a:rPr>
              <a:t>RUKESH SAI KASTURI-1002049844</a:t>
            </a:r>
          </a:p>
          <a:p>
            <a:pPr algn="ctr">
              <a:lnSpc>
                <a:spcPts val="3219"/>
              </a:lnSpc>
            </a:pPr>
            <a:r>
              <a:rPr lang="en-US" sz="2299" spc="459">
                <a:solidFill>
                  <a:srgbClr val="FFFFFF"/>
                </a:solidFill>
                <a:latin typeface="Bebas Neue"/>
              </a:rPr>
              <a:t>PAVAN SAI AKULA-1002082165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139238" y="4976177"/>
            <a:ext cx="9525" cy="315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endParaRPr/>
          </a:p>
        </p:txBody>
      </p:sp>
      <p:sp>
        <p:nvSpPr>
          <p:cNvPr id="22" name="TextBox 22"/>
          <p:cNvSpPr txBox="1"/>
          <p:nvPr/>
        </p:nvSpPr>
        <p:spPr>
          <a:xfrm>
            <a:off x="4054520" y="1823398"/>
            <a:ext cx="9741045" cy="149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42"/>
              </a:lnSpc>
            </a:pPr>
            <a:r>
              <a:rPr lang="en-US" sz="8744" spc="402">
                <a:solidFill>
                  <a:srgbClr val="FFFFFF"/>
                </a:solidFill>
                <a:latin typeface="Muli Heavy"/>
              </a:rPr>
              <a:t>ITERATION 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8010" y="9355424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7939767" y="5489278"/>
            <a:ext cx="2688354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209213" y="5498803"/>
            <a:ext cx="5826834" cy="9525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144417" y="8799895"/>
            <a:ext cx="5872581" cy="9525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742417" y="2509318"/>
            <a:ext cx="1044955" cy="1282153"/>
          </a:xfrm>
          <a:custGeom>
            <a:avLst/>
            <a:gdLst/>
            <a:ahLst/>
            <a:cxnLst/>
            <a:rect l="l" t="t" r="r" b="b"/>
            <a:pathLst>
              <a:path w="1044955" h="1282153">
                <a:moveTo>
                  <a:pt x="0" y="0"/>
                </a:moveTo>
                <a:lnTo>
                  <a:pt x="1044955" y="0"/>
                </a:lnTo>
                <a:lnTo>
                  <a:pt x="1044955" y="1282153"/>
                </a:lnTo>
                <a:lnTo>
                  <a:pt x="0" y="1282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599885" y="7294129"/>
            <a:ext cx="1406217" cy="1124974"/>
          </a:xfrm>
          <a:custGeom>
            <a:avLst/>
            <a:gdLst/>
            <a:ahLst/>
            <a:cxnLst/>
            <a:rect l="l" t="t" r="r" b="b"/>
            <a:pathLst>
              <a:path w="1406217" h="1124974">
                <a:moveTo>
                  <a:pt x="0" y="0"/>
                </a:moveTo>
                <a:lnTo>
                  <a:pt x="1406218" y="0"/>
                </a:lnTo>
                <a:lnTo>
                  <a:pt x="1406218" y="1124974"/>
                </a:lnTo>
                <a:lnTo>
                  <a:pt x="0" y="11249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209197" y="1896269"/>
            <a:ext cx="6670266" cy="258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</a:pPr>
            <a:r>
              <a:rPr lang="en-US" sz="4000" spc="428">
                <a:solidFill>
                  <a:srgbClr val="FFFFFF"/>
                </a:solidFill>
                <a:latin typeface="Muli Heavy"/>
              </a:rPr>
              <a:t>ITERATION 02 FOCUS: </a:t>
            </a:r>
          </a:p>
          <a:p>
            <a:pPr>
              <a:lnSpc>
                <a:spcPts val="5120"/>
              </a:lnSpc>
            </a:pPr>
            <a:r>
              <a:rPr lang="en-US" sz="4000" spc="428">
                <a:solidFill>
                  <a:srgbClr val="FFFFFF"/>
                </a:solidFill>
                <a:latin typeface="Muli Heavy"/>
              </a:rPr>
              <a:t>ERROR WITH VYPER TESTS #1653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6645" y="3045619"/>
            <a:ext cx="5211832" cy="188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2499" spc="114">
                <a:solidFill>
                  <a:srgbClr val="FFFFFF"/>
                </a:solidFill>
                <a:latin typeface="Inter"/>
              </a:rPr>
              <a:t>The team prioritized diagnosing the root cause of the errors encountered during Vyper tests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6645" y="7295993"/>
            <a:ext cx="5211832" cy="2359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2499" spc="114">
                <a:solidFill>
                  <a:srgbClr val="FFFFFF"/>
                </a:solidFill>
                <a:latin typeface="Inter"/>
              </a:rPr>
              <a:t>Through this we pinpoint-ed the exact source of the problem, ensuring that the subsequent solution is precise and effective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2246272"/>
            <a:ext cx="5192782" cy="63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 spc="-44">
                <a:solidFill>
                  <a:srgbClr val="FFFFFF"/>
                </a:solidFill>
                <a:latin typeface="Inter"/>
              </a:rPr>
              <a:t>Diagnosis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7595" y="6494741"/>
            <a:ext cx="5192782" cy="63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 spc="-44">
                <a:solidFill>
                  <a:srgbClr val="FFFFFF"/>
                </a:solidFill>
                <a:latin typeface="Inter"/>
              </a:rPr>
              <a:t>Root Cause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44417" y="6265424"/>
            <a:ext cx="5872581" cy="1562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49"/>
              </a:lnSpc>
            </a:pPr>
            <a:r>
              <a:rPr lang="en-US" sz="2499" spc="279">
                <a:solidFill>
                  <a:srgbClr val="FFFFFF"/>
                </a:solidFill>
                <a:latin typeface="Inter"/>
              </a:rPr>
              <a:t>our primary objective is to diagnose and address Bug #1653, which involves errors encountered during Vyper tests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07784" y="9528133"/>
            <a:ext cx="160391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 dirty="0">
                <a:solidFill>
                  <a:srgbClr val="FFFEF4"/>
                </a:solidFill>
                <a:latin typeface="Poppins Bold"/>
              </a:rPr>
              <a:t>(</a:t>
            </a:r>
            <a:r>
              <a:rPr lang="en-US" sz="2000" spc="-70" dirty="0">
                <a:solidFill>
                  <a:srgbClr val="FFFEF4"/>
                </a:solidFill>
                <a:latin typeface="Poppins Bold"/>
              </a:rPr>
              <a:t>10</a:t>
            </a:r>
            <a:r>
              <a:rPr lang="en-US" sz="2000" u="none" strike="noStrike" spc="-70" dirty="0">
                <a:solidFill>
                  <a:srgbClr val="FFFEF4"/>
                </a:solidFill>
                <a:latin typeface="Poppins Bold"/>
              </a:rPr>
              <a:t>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89" r="-79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74508" y="3190981"/>
            <a:ext cx="11758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rot="-5400000">
            <a:off x="7940447" y="5508015"/>
            <a:ext cx="2691013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rot="-5400000">
            <a:off x="8226363" y="1035875"/>
            <a:ext cx="2115163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666896" y="7224996"/>
            <a:ext cx="1366872" cy="1382425"/>
          </a:xfrm>
          <a:custGeom>
            <a:avLst/>
            <a:gdLst/>
            <a:ahLst/>
            <a:cxnLst/>
            <a:rect l="l" t="t" r="r" b="b"/>
            <a:pathLst>
              <a:path w="1366872" h="1382425">
                <a:moveTo>
                  <a:pt x="0" y="0"/>
                </a:moveTo>
                <a:lnTo>
                  <a:pt x="1366872" y="0"/>
                </a:lnTo>
                <a:lnTo>
                  <a:pt x="1366872" y="1382425"/>
                </a:lnTo>
                <a:lnTo>
                  <a:pt x="0" y="13824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80980" y="2620226"/>
            <a:ext cx="1452789" cy="957025"/>
          </a:xfrm>
          <a:custGeom>
            <a:avLst/>
            <a:gdLst/>
            <a:ahLst/>
            <a:cxnLst/>
            <a:rect l="l" t="t" r="r" b="b"/>
            <a:pathLst>
              <a:path w="1452789" h="957025">
                <a:moveTo>
                  <a:pt x="0" y="0"/>
                </a:moveTo>
                <a:lnTo>
                  <a:pt x="1452788" y="0"/>
                </a:lnTo>
                <a:lnTo>
                  <a:pt x="1452788" y="957025"/>
                </a:lnTo>
                <a:lnTo>
                  <a:pt x="0" y="9570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93558" y="5112405"/>
            <a:ext cx="5586392" cy="2930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24"/>
              </a:lnSpc>
            </a:pPr>
            <a:r>
              <a:rPr lang="en-US" sz="2499" spc="159">
                <a:solidFill>
                  <a:srgbClr val="FFFFFF"/>
                </a:solidFill>
                <a:latin typeface="Inter"/>
              </a:rPr>
              <a:t>As a result of Bug #1653 being fixed, the Brownie framework will be more reliable and user-friendly, which will eventually be advantageous to both developers and the larger community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3558" y="3946037"/>
            <a:ext cx="5586392" cy="451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56">
                <a:solidFill>
                  <a:srgbClr val="FFFFFF"/>
                </a:solidFill>
                <a:latin typeface="Inter"/>
              </a:rPr>
              <a:t>PROGRESS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247439" y="3050522"/>
            <a:ext cx="5211832" cy="188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2499" spc="159">
                <a:solidFill>
                  <a:srgbClr val="FFFFFF"/>
                </a:solidFill>
                <a:latin typeface="Inter"/>
              </a:rPr>
              <a:t>Temporary workarounds or patches might be provided to ensure developers can continue testing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47439" y="7491245"/>
            <a:ext cx="5211832" cy="1882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4"/>
              </a:lnSpc>
            </a:pPr>
            <a:r>
              <a:rPr lang="en-US" sz="2499" spc="159">
                <a:solidFill>
                  <a:srgbClr val="FFFFFF"/>
                </a:solidFill>
                <a:latin typeface="Inter"/>
              </a:rPr>
              <a:t>Engaged with the Vyper community and developers to gather insights and potential solutions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27595" y="2130279"/>
            <a:ext cx="5699079" cy="63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 spc="-44">
                <a:solidFill>
                  <a:srgbClr val="FFFFFF"/>
                </a:solidFill>
                <a:latin typeface="Inter"/>
              </a:rPr>
              <a:t>Temporary Workarounds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27595" y="6446395"/>
            <a:ext cx="5192782" cy="639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6"/>
              </a:lnSpc>
            </a:pPr>
            <a:r>
              <a:rPr lang="en-US" sz="3704" spc="-44">
                <a:solidFill>
                  <a:srgbClr val="FFFFFF"/>
                </a:solidFill>
                <a:latin typeface="Inter"/>
              </a:rPr>
              <a:t>Collaboration</a:t>
            </a:r>
          </a:p>
        </p:txBody>
      </p:sp>
      <p:sp>
        <p:nvSpPr>
          <p:cNvPr id="14" name="AutoShape 14"/>
          <p:cNvSpPr/>
          <p:nvPr/>
        </p:nvSpPr>
        <p:spPr>
          <a:xfrm>
            <a:off x="5704102" y="8425076"/>
            <a:ext cx="1175849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5807784" y="9528133"/>
            <a:ext cx="160391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 dirty="0">
                <a:solidFill>
                  <a:srgbClr val="FFFEF4"/>
                </a:solidFill>
                <a:latin typeface="Poppins Bold"/>
              </a:rPr>
              <a:t>(11)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695943" y="3692387"/>
            <a:ext cx="12896114" cy="1932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Muli Heavy"/>
              </a:rPr>
              <a:t>THANK YOU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17897" y="6274113"/>
            <a:ext cx="7852206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 spc="507">
                <a:solidFill>
                  <a:srgbClr val="FFFFFF"/>
                </a:solidFill>
                <a:latin typeface="Inter"/>
              </a:rPr>
              <a:t>FOR WATCHING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07784" y="9551146"/>
            <a:ext cx="160391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(12)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7008" y="3361456"/>
            <a:ext cx="1205854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793896" y="848671"/>
            <a:ext cx="3969316" cy="4059503"/>
          </a:xfrm>
          <a:custGeom>
            <a:avLst/>
            <a:gdLst/>
            <a:ahLst/>
            <a:cxnLst/>
            <a:rect l="l" t="t" r="r" b="b"/>
            <a:pathLst>
              <a:path w="3969316" h="4059503">
                <a:moveTo>
                  <a:pt x="0" y="0"/>
                </a:moveTo>
                <a:lnTo>
                  <a:pt x="3969315" y="0"/>
                </a:lnTo>
                <a:lnTo>
                  <a:pt x="3969315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" b="-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793896" y="5374924"/>
            <a:ext cx="3969316" cy="4059503"/>
          </a:xfrm>
          <a:custGeom>
            <a:avLst/>
            <a:gdLst/>
            <a:ahLst/>
            <a:cxnLst/>
            <a:rect l="l" t="t" r="r" b="b"/>
            <a:pathLst>
              <a:path w="3969316" h="4059503">
                <a:moveTo>
                  <a:pt x="0" y="0"/>
                </a:moveTo>
                <a:lnTo>
                  <a:pt x="3969315" y="0"/>
                </a:lnTo>
                <a:lnTo>
                  <a:pt x="3969315" y="4059502"/>
                </a:lnTo>
                <a:lnTo>
                  <a:pt x="0" y="405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b="-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253672" y="848671"/>
            <a:ext cx="3969316" cy="4059503"/>
          </a:xfrm>
          <a:custGeom>
            <a:avLst/>
            <a:gdLst/>
            <a:ahLst/>
            <a:cxnLst/>
            <a:rect l="l" t="t" r="r" b="b"/>
            <a:pathLst>
              <a:path w="3969316" h="4059503">
                <a:moveTo>
                  <a:pt x="0" y="0"/>
                </a:moveTo>
                <a:lnTo>
                  <a:pt x="3969316" y="0"/>
                </a:lnTo>
                <a:lnTo>
                  <a:pt x="3969316" y="4059503"/>
                </a:lnTo>
                <a:lnTo>
                  <a:pt x="0" y="40595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b="-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253672" y="5374924"/>
            <a:ext cx="3969316" cy="4059503"/>
          </a:xfrm>
          <a:custGeom>
            <a:avLst/>
            <a:gdLst/>
            <a:ahLst/>
            <a:cxnLst/>
            <a:rect l="l" t="t" r="r" b="b"/>
            <a:pathLst>
              <a:path w="3969316" h="4059503">
                <a:moveTo>
                  <a:pt x="0" y="0"/>
                </a:moveTo>
                <a:lnTo>
                  <a:pt x="3969316" y="0"/>
                </a:lnTo>
                <a:lnTo>
                  <a:pt x="3969316" y="4059502"/>
                </a:lnTo>
                <a:lnTo>
                  <a:pt x="0" y="405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8" b="-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375695" y="1624245"/>
            <a:ext cx="916509" cy="1140291"/>
          </a:xfrm>
          <a:custGeom>
            <a:avLst/>
            <a:gdLst/>
            <a:ahLst/>
            <a:cxnLst/>
            <a:rect l="l" t="t" r="r" b="b"/>
            <a:pathLst>
              <a:path w="916509" h="1140291">
                <a:moveTo>
                  <a:pt x="0" y="0"/>
                </a:moveTo>
                <a:lnTo>
                  <a:pt x="916509" y="0"/>
                </a:lnTo>
                <a:lnTo>
                  <a:pt x="916509" y="1140291"/>
                </a:lnTo>
                <a:lnTo>
                  <a:pt x="0" y="11402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150680" y="5971644"/>
            <a:ext cx="1255747" cy="1235199"/>
          </a:xfrm>
          <a:custGeom>
            <a:avLst/>
            <a:gdLst/>
            <a:ahLst/>
            <a:cxnLst/>
            <a:rect l="l" t="t" r="r" b="b"/>
            <a:pathLst>
              <a:path w="1255747" h="1235199">
                <a:moveTo>
                  <a:pt x="0" y="0"/>
                </a:moveTo>
                <a:lnTo>
                  <a:pt x="1255747" y="0"/>
                </a:lnTo>
                <a:lnTo>
                  <a:pt x="1255747" y="1235199"/>
                </a:lnTo>
                <a:lnTo>
                  <a:pt x="0" y="12351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62896" y="5971644"/>
            <a:ext cx="976752" cy="976752"/>
          </a:xfrm>
          <a:custGeom>
            <a:avLst/>
            <a:gdLst/>
            <a:ahLst/>
            <a:cxnLst/>
            <a:rect l="l" t="t" r="r" b="b"/>
            <a:pathLst>
              <a:path w="976752" h="976752">
                <a:moveTo>
                  <a:pt x="0" y="0"/>
                </a:moveTo>
                <a:lnTo>
                  <a:pt x="976751" y="0"/>
                </a:lnTo>
                <a:lnTo>
                  <a:pt x="976751" y="976752"/>
                </a:lnTo>
                <a:lnTo>
                  <a:pt x="0" y="9767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681098" y="1624245"/>
            <a:ext cx="1058550" cy="1010915"/>
          </a:xfrm>
          <a:custGeom>
            <a:avLst/>
            <a:gdLst/>
            <a:ahLst/>
            <a:cxnLst/>
            <a:rect l="l" t="t" r="r" b="b"/>
            <a:pathLst>
              <a:path w="1058550" h="1010915">
                <a:moveTo>
                  <a:pt x="0" y="0"/>
                </a:moveTo>
                <a:lnTo>
                  <a:pt x="1058549" y="0"/>
                </a:lnTo>
                <a:lnTo>
                  <a:pt x="1058549" y="1010915"/>
                </a:lnTo>
                <a:lnTo>
                  <a:pt x="0" y="101091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267008" y="1000125"/>
            <a:ext cx="6497783" cy="1375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478"/>
              </a:lnSpc>
            </a:pPr>
            <a:r>
              <a:rPr lang="en-US" sz="4280" spc="458">
                <a:solidFill>
                  <a:srgbClr val="FFFFFF"/>
                </a:solidFill>
                <a:latin typeface="Muli Heavy"/>
              </a:rPr>
              <a:t>INSTALLATION &amp; COMPLETE SET UP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7008" y="4256806"/>
            <a:ext cx="6672179" cy="1795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6"/>
              </a:lnSpc>
            </a:pPr>
            <a:r>
              <a:rPr lang="en-US" sz="2900" spc="316">
                <a:solidFill>
                  <a:srgbClr val="FFFFFF"/>
                </a:solidFill>
                <a:latin typeface="Inter"/>
              </a:rPr>
              <a:t>Done with setting up the environment and started working on the analysis of bugs.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72839" y="3323356"/>
            <a:ext cx="3122222" cy="94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Python</a:t>
            </a:r>
          </a:p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Installation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60337" y="7587843"/>
            <a:ext cx="2873647" cy="464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Created a Project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814448" y="7587843"/>
            <a:ext cx="2873647" cy="94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Smart Contract Compilation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814448" y="3211336"/>
            <a:ext cx="2873647" cy="940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6"/>
              </a:lnSpc>
            </a:pPr>
            <a:r>
              <a:rPr lang="en-US" sz="2704" spc="-18">
                <a:solidFill>
                  <a:srgbClr val="FFFFFF"/>
                </a:solidFill>
                <a:latin typeface="Inter"/>
              </a:rPr>
              <a:t>Debugging &amp; Testing Suite</a:t>
            </a:r>
          </a:p>
        </p:txBody>
      </p:sp>
      <p:sp>
        <p:nvSpPr>
          <p:cNvPr id="17" name="AutoShape 17"/>
          <p:cNvSpPr/>
          <p:nvPr/>
        </p:nvSpPr>
        <p:spPr>
          <a:xfrm>
            <a:off x="6733333" y="6469545"/>
            <a:ext cx="1205854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65051" y="9367751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(02)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3" name="Freeform 13"/>
          <p:cNvSpPr/>
          <p:nvPr/>
        </p:nvSpPr>
        <p:spPr>
          <a:xfrm>
            <a:off x="6589491" y="0"/>
            <a:ext cx="11698509" cy="10287000"/>
          </a:xfrm>
          <a:custGeom>
            <a:avLst/>
            <a:gdLst/>
            <a:ahLst/>
            <a:cxnLst/>
            <a:rect l="l" t="t" r="r" b="b"/>
            <a:pathLst>
              <a:path w="11698509" h="10287000">
                <a:moveTo>
                  <a:pt x="0" y="0"/>
                </a:moveTo>
                <a:lnTo>
                  <a:pt x="11698509" y="0"/>
                </a:lnTo>
                <a:lnTo>
                  <a:pt x="116985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62" t="-887" b="-88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rot="-5400000">
            <a:off x="731795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rot="-5400000">
            <a:off x="12821306" y="2009010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rot="-5400000">
            <a:off x="12821306" y="679283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AutoShape 17"/>
          <p:cNvSpPr/>
          <p:nvPr/>
        </p:nvSpPr>
        <p:spPr>
          <a:xfrm rot="-5400000">
            <a:off x="7317956" y="6802356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6197" y="1760433"/>
            <a:ext cx="5560791" cy="166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500" spc="374">
                <a:solidFill>
                  <a:srgbClr val="FFFFFF"/>
                </a:solidFill>
                <a:latin typeface="Muli Heavy"/>
              </a:rPr>
              <a:t>BYTE ARRAYS NOT PARSED ELEGANTLY (#1568)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58949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209309" y="1436012"/>
            <a:ext cx="3513003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Limited Input Parsing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09309" y="3033395"/>
            <a:ext cx="3513003" cy="185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235">
                <a:solidFill>
                  <a:srgbClr val="FFFFFF">
                    <a:alpha val="60000"/>
                  </a:srgbClr>
                </a:solidFill>
                <a:latin typeface="Inter"/>
              </a:rPr>
              <a:t>struggles with certain input formats, especially hexadecimal, despite handling decimals well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666888" y="3033395"/>
            <a:ext cx="351300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235">
                <a:solidFill>
                  <a:srgbClr val="FFFFFF">
                    <a:alpha val="60000"/>
                  </a:srgbClr>
                </a:solidFill>
                <a:latin typeface="Inter"/>
              </a:rPr>
              <a:t>error messages aren't descriptive, potentially due to insufficient logging or error-handling mechanisms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46297" y="7616578"/>
            <a:ext cx="351300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235">
                <a:solidFill>
                  <a:srgbClr val="FFFFFF">
                    <a:alpha val="60000"/>
                  </a:srgbClr>
                </a:solidFill>
                <a:latin typeface="Inter"/>
              </a:rPr>
              <a:t>The current tests mainly cover standard scenarios, missing out on potential edge cases or unexpected inputs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99843" y="7616578"/>
            <a:ext cx="3513003" cy="222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235">
                <a:solidFill>
                  <a:srgbClr val="FFFFFF">
                    <a:alpha val="60000"/>
                  </a:srgbClr>
                </a:solidFill>
                <a:latin typeface="Inter"/>
              </a:rPr>
              <a:t>Incorrect input passing in Brownie might lead to failures or inaccuracies during ABI decoding in Solidity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99843" y="6271406"/>
            <a:ext cx="3513003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ABI Decoding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4205" y="6138464"/>
            <a:ext cx="4098709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115">
                <a:solidFill>
                  <a:srgbClr val="FFFFFF"/>
                </a:solidFill>
                <a:latin typeface="Inter"/>
              </a:rPr>
              <a:t>Testing Limitations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666888" y="1354642"/>
            <a:ext cx="4002126" cy="1261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spc="118">
                <a:solidFill>
                  <a:srgbClr val="FFFFFF"/>
                </a:solidFill>
                <a:latin typeface="Inter"/>
              </a:rPr>
              <a:t>Lack of Detailed Error Messages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8949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122421" y="6396046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04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22421" y="1612225"/>
            <a:ext cx="775500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140"/>
              </a:lnSpc>
            </a:pPr>
            <a:r>
              <a:rPr lang="en-US" sz="5100" spc="632">
                <a:solidFill>
                  <a:srgbClr val="FFFFFF"/>
                </a:solidFill>
                <a:latin typeface="Bebas Neue"/>
              </a:rPr>
              <a:t>03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8700" y="7949579"/>
            <a:ext cx="4415785" cy="286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04"/>
              </a:lnSpc>
            </a:pPr>
            <a:endParaRPr/>
          </a:p>
        </p:txBody>
      </p:sp>
      <p:sp>
        <p:nvSpPr>
          <p:cNvPr id="32" name="TextBox 32"/>
          <p:cNvSpPr txBox="1"/>
          <p:nvPr/>
        </p:nvSpPr>
        <p:spPr>
          <a:xfrm>
            <a:off x="276162" y="5095875"/>
            <a:ext cx="429744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9"/>
              </a:lnSpc>
              <a:spcBef>
                <a:spcPct val="0"/>
              </a:spcBef>
            </a:pPr>
            <a:r>
              <a:rPr lang="en-US" sz="2999" spc="-8">
                <a:solidFill>
                  <a:srgbClr val="FFFFFF"/>
                </a:solidFill>
                <a:latin typeface="Poppins"/>
              </a:rPr>
              <a:t>Diagnosis and Root Cause Analysis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6892" y="9471413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(03)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3538" y="5048465"/>
            <a:ext cx="202471" cy="190069"/>
            <a:chOff x="0" y="0"/>
            <a:chExt cx="53326" cy="50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26" cy="50059"/>
            </a:xfrm>
            <a:custGeom>
              <a:avLst/>
              <a:gdLst/>
              <a:ahLst/>
              <a:cxnLst/>
              <a:rect l="l" t="t" r="r" b="b"/>
              <a:pathLst>
                <a:path w="53326" h="50059">
                  <a:moveTo>
                    <a:pt x="0" y="0"/>
                  </a:moveTo>
                  <a:lnTo>
                    <a:pt x="53326" y="0"/>
                  </a:lnTo>
                  <a:lnTo>
                    <a:pt x="53326" y="50059"/>
                  </a:lnTo>
                  <a:lnTo>
                    <a:pt x="0" y="50059"/>
                  </a:lnTo>
                  <a:close/>
                </a:path>
              </a:pathLst>
            </a:custGeom>
            <a:solidFill>
              <a:srgbClr val="F635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326" cy="11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944786">
            <a:off x="-2938729" y="6373359"/>
            <a:ext cx="9366594" cy="9366594"/>
          </a:xfrm>
          <a:custGeom>
            <a:avLst/>
            <a:gdLst/>
            <a:ahLst/>
            <a:cxnLst/>
            <a:rect l="l" t="t" r="r" b="b"/>
            <a:pathLst>
              <a:path w="9366594" h="9366594">
                <a:moveTo>
                  <a:pt x="0" y="0"/>
                </a:moveTo>
                <a:lnTo>
                  <a:pt x="9366594" y="0"/>
                </a:lnTo>
                <a:lnTo>
                  <a:pt x="9366594" y="9366595"/>
                </a:lnTo>
                <a:lnTo>
                  <a:pt x="0" y="936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38225" y="0"/>
            <a:ext cx="0" cy="321695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9466" y="3538976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90541" y="9089330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132495" y="2327136"/>
            <a:ext cx="8068901" cy="4950369"/>
          </a:xfrm>
          <a:custGeom>
            <a:avLst/>
            <a:gdLst/>
            <a:ahLst/>
            <a:cxnLst/>
            <a:rect l="l" t="t" r="r" b="b"/>
            <a:pathLst>
              <a:path w="8068901" h="4950369">
                <a:moveTo>
                  <a:pt x="0" y="0"/>
                </a:moveTo>
                <a:lnTo>
                  <a:pt x="8068901" y="0"/>
                </a:lnTo>
                <a:lnTo>
                  <a:pt x="8068901" y="4950369"/>
                </a:lnTo>
                <a:lnTo>
                  <a:pt x="0" y="4950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426009" y="5906592"/>
            <a:ext cx="9152882" cy="3351708"/>
          </a:xfrm>
          <a:custGeom>
            <a:avLst/>
            <a:gdLst/>
            <a:ahLst/>
            <a:cxnLst/>
            <a:rect l="l" t="t" r="r" b="b"/>
            <a:pathLst>
              <a:path w="9152882" h="3351708">
                <a:moveTo>
                  <a:pt x="0" y="0"/>
                </a:moveTo>
                <a:lnTo>
                  <a:pt x="9152882" y="0"/>
                </a:lnTo>
                <a:lnTo>
                  <a:pt x="9152882" y="3351708"/>
                </a:lnTo>
                <a:lnTo>
                  <a:pt x="0" y="335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85" b="-7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77381" y="648130"/>
            <a:ext cx="3404245" cy="256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33"/>
              </a:lnSpc>
              <a:spcBef>
                <a:spcPct val="0"/>
              </a:spcBef>
            </a:pPr>
            <a:r>
              <a:rPr lang="en-US" sz="18114" spc="-778">
                <a:solidFill>
                  <a:srgbClr val="595959"/>
                </a:solidFill>
                <a:latin typeface="Poppins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6179" y="9583770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(04)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0095" y="606244"/>
            <a:ext cx="3857270" cy="113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</a:pPr>
            <a:r>
              <a:rPr lang="en-US" sz="3875" spc="-341">
                <a:solidFill>
                  <a:srgbClr val="FFFEF4"/>
                </a:solidFill>
                <a:latin typeface="Poppins"/>
              </a:rPr>
              <a:t>ERRORS AND USE CASES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2450" y="3679371"/>
            <a:ext cx="4277857" cy="1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0"/>
              </a:lnSpc>
              <a:spcBef>
                <a:spcPct val="0"/>
              </a:spcBef>
            </a:pPr>
            <a:r>
              <a:rPr lang="en-US" sz="2299" spc="-6">
                <a:solidFill>
                  <a:srgbClr val="FFFFFF"/>
                </a:solidFill>
                <a:latin typeface="Poppins"/>
              </a:rPr>
              <a:t>should be capable of testing various input formats, such as hexadecimal, not just decimal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FA8B44-93EF-7C78-F0F4-E4A69CD634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2494" y="7658100"/>
            <a:ext cx="5845215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3538" y="5048465"/>
            <a:ext cx="202471" cy="190069"/>
            <a:chOff x="0" y="0"/>
            <a:chExt cx="53326" cy="50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26" cy="50059"/>
            </a:xfrm>
            <a:custGeom>
              <a:avLst/>
              <a:gdLst/>
              <a:ahLst/>
              <a:cxnLst/>
              <a:rect l="l" t="t" r="r" b="b"/>
              <a:pathLst>
                <a:path w="53326" h="50059">
                  <a:moveTo>
                    <a:pt x="0" y="0"/>
                  </a:moveTo>
                  <a:lnTo>
                    <a:pt x="53326" y="0"/>
                  </a:lnTo>
                  <a:lnTo>
                    <a:pt x="53326" y="50059"/>
                  </a:lnTo>
                  <a:lnTo>
                    <a:pt x="0" y="50059"/>
                  </a:lnTo>
                  <a:close/>
                </a:path>
              </a:pathLst>
            </a:custGeom>
            <a:solidFill>
              <a:srgbClr val="F635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326" cy="11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944786">
            <a:off x="-2786329" y="6373357"/>
            <a:ext cx="9366594" cy="9366594"/>
          </a:xfrm>
          <a:custGeom>
            <a:avLst/>
            <a:gdLst/>
            <a:ahLst/>
            <a:cxnLst/>
            <a:rect l="l" t="t" r="r" b="b"/>
            <a:pathLst>
              <a:path w="9366594" h="9366594">
                <a:moveTo>
                  <a:pt x="0" y="0"/>
                </a:moveTo>
                <a:lnTo>
                  <a:pt x="9366594" y="0"/>
                </a:lnTo>
                <a:lnTo>
                  <a:pt x="9366594" y="9366595"/>
                </a:lnTo>
                <a:lnTo>
                  <a:pt x="0" y="936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38225" y="0"/>
            <a:ext cx="0" cy="321695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9466" y="3538976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90541" y="9089330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80095" y="2327136"/>
            <a:ext cx="8068901" cy="4950369"/>
          </a:xfrm>
          <a:custGeom>
            <a:avLst/>
            <a:gdLst/>
            <a:ahLst/>
            <a:cxnLst/>
            <a:rect l="l" t="t" r="r" b="b"/>
            <a:pathLst>
              <a:path w="8068901" h="4950369">
                <a:moveTo>
                  <a:pt x="0" y="0"/>
                </a:moveTo>
                <a:lnTo>
                  <a:pt x="8068901" y="0"/>
                </a:lnTo>
                <a:lnTo>
                  <a:pt x="8068901" y="4950369"/>
                </a:lnTo>
                <a:lnTo>
                  <a:pt x="0" y="49503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8426009" y="6052112"/>
            <a:ext cx="8854298" cy="3206188"/>
          </a:xfrm>
          <a:custGeom>
            <a:avLst/>
            <a:gdLst/>
            <a:ahLst/>
            <a:cxnLst/>
            <a:rect l="l" t="t" r="r" b="b"/>
            <a:pathLst>
              <a:path w="8854298" h="3206188">
                <a:moveTo>
                  <a:pt x="0" y="0"/>
                </a:moveTo>
                <a:lnTo>
                  <a:pt x="8854298" y="0"/>
                </a:lnTo>
                <a:lnTo>
                  <a:pt x="8854298" y="3206188"/>
                </a:lnTo>
                <a:lnTo>
                  <a:pt x="0" y="32061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4377381" y="648130"/>
            <a:ext cx="3404245" cy="23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33"/>
              </a:lnSpc>
              <a:spcBef>
                <a:spcPct val="0"/>
              </a:spcBef>
            </a:pPr>
            <a:r>
              <a:rPr lang="en-US" sz="18114" spc="-778" dirty="0">
                <a:solidFill>
                  <a:srgbClr val="595959"/>
                </a:solidFill>
                <a:latin typeface="Poppins 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76179" y="9583770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(05)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80095" y="606244"/>
            <a:ext cx="3857270" cy="113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</a:pPr>
            <a:r>
              <a:rPr lang="en-US" sz="3875" spc="-341">
                <a:solidFill>
                  <a:srgbClr val="FFFEF4"/>
                </a:solidFill>
                <a:latin typeface="Poppins"/>
              </a:rPr>
              <a:t>ERRORS AND USE CASES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02450" y="3679371"/>
            <a:ext cx="4277857" cy="1455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0"/>
              </a:lnSpc>
              <a:spcBef>
                <a:spcPct val="0"/>
              </a:spcBef>
            </a:pPr>
            <a:r>
              <a:rPr lang="en-US" sz="2299" spc="-6">
                <a:solidFill>
                  <a:srgbClr val="FFFFFF"/>
                </a:solidFill>
                <a:latin typeface="Poppins"/>
              </a:rPr>
              <a:t>should be capable of testing various input formats, such as hexadecimal, not just decimal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3078EA-0CCB-927E-3931-4B30358B7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9908" y="8724900"/>
            <a:ext cx="9736692" cy="11358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E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3538" y="5048465"/>
            <a:ext cx="202471" cy="190069"/>
            <a:chOff x="0" y="0"/>
            <a:chExt cx="53326" cy="500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326" cy="50059"/>
            </a:xfrm>
            <a:custGeom>
              <a:avLst/>
              <a:gdLst/>
              <a:ahLst/>
              <a:cxnLst/>
              <a:rect l="l" t="t" r="r" b="b"/>
              <a:pathLst>
                <a:path w="53326" h="50059">
                  <a:moveTo>
                    <a:pt x="0" y="0"/>
                  </a:moveTo>
                  <a:lnTo>
                    <a:pt x="53326" y="0"/>
                  </a:lnTo>
                  <a:lnTo>
                    <a:pt x="53326" y="50059"/>
                  </a:lnTo>
                  <a:lnTo>
                    <a:pt x="0" y="50059"/>
                  </a:lnTo>
                  <a:close/>
                </a:path>
              </a:pathLst>
            </a:custGeom>
            <a:solidFill>
              <a:srgbClr val="F6356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53326" cy="1167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5944786">
            <a:off x="-2703202" y="6373357"/>
            <a:ext cx="9366594" cy="9366594"/>
          </a:xfrm>
          <a:custGeom>
            <a:avLst/>
            <a:gdLst/>
            <a:ahLst/>
            <a:cxnLst/>
            <a:rect l="l" t="t" r="r" b="b"/>
            <a:pathLst>
              <a:path w="9366594" h="9366594">
                <a:moveTo>
                  <a:pt x="0" y="0"/>
                </a:moveTo>
                <a:lnTo>
                  <a:pt x="9366594" y="0"/>
                </a:lnTo>
                <a:lnTo>
                  <a:pt x="9366594" y="9366595"/>
                </a:lnTo>
                <a:lnTo>
                  <a:pt x="0" y="9366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38225" y="0"/>
            <a:ext cx="0" cy="3216959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69466" y="3538976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7090541" y="9089330"/>
            <a:ext cx="337517" cy="337940"/>
          </a:xfrm>
          <a:custGeom>
            <a:avLst/>
            <a:gdLst/>
            <a:ahLst/>
            <a:cxnLst/>
            <a:rect l="l" t="t" r="r" b="b"/>
            <a:pathLst>
              <a:path w="337517" h="337940">
                <a:moveTo>
                  <a:pt x="0" y="0"/>
                </a:moveTo>
                <a:lnTo>
                  <a:pt x="337518" y="0"/>
                </a:lnTo>
                <a:lnTo>
                  <a:pt x="337518" y="337940"/>
                </a:lnTo>
                <a:lnTo>
                  <a:pt x="0" y="337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80095" y="5842005"/>
            <a:ext cx="15279205" cy="2643854"/>
          </a:xfrm>
          <a:custGeom>
            <a:avLst/>
            <a:gdLst/>
            <a:ahLst/>
            <a:cxnLst/>
            <a:rect l="l" t="t" r="r" b="b"/>
            <a:pathLst>
              <a:path w="15279205" h="2643854">
                <a:moveTo>
                  <a:pt x="0" y="0"/>
                </a:moveTo>
                <a:lnTo>
                  <a:pt x="15279205" y="0"/>
                </a:lnTo>
                <a:lnTo>
                  <a:pt x="15279205" y="2643854"/>
                </a:lnTo>
                <a:lnTo>
                  <a:pt x="0" y="26438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4377381" y="648130"/>
            <a:ext cx="3404245" cy="237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7933"/>
              </a:lnSpc>
              <a:spcBef>
                <a:spcPct val="0"/>
              </a:spcBef>
            </a:pPr>
            <a:r>
              <a:rPr lang="en-US" sz="18114" spc="-778" dirty="0">
                <a:solidFill>
                  <a:srgbClr val="595959"/>
                </a:solidFill>
                <a:latin typeface="Poppins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6179" y="9583770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(06)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80095" y="606244"/>
            <a:ext cx="3857270" cy="1134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40"/>
              </a:lnSpc>
            </a:pPr>
            <a:r>
              <a:rPr lang="en-US" sz="3875" spc="-341">
                <a:solidFill>
                  <a:srgbClr val="FFFEF4"/>
                </a:solidFill>
                <a:latin typeface="Poppins"/>
              </a:rPr>
              <a:t>ERRORS AND USE CASES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981443" y="3586296"/>
            <a:ext cx="4277857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4"/>
              </a:lnSpc>
              <a:spcBef>
                <a:spcPct val="0"/>
              </a:spcBef>
            </a:pPr>
            <a:r>
              <a:rPr lang="en-US" sz="2499" spc="-7">
                <a:solidFill>
                  <a:srgbClr val="FFFFFF"/>
                </a:solidFill>
                <a:latin typeface="Poppins"/>
              </a:rPr>
              <a:t>It’s hard to debug without proper logs, the function should log relevant data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59" b="-3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78286" y="5847349"/>
            <a:ext cx="5686721" cy="1207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</a:pPr>
            <a:r>
              <a:rPr lang="en-US" sz="2399" spc="57" dirty="0">
                <a:solidFill>
                  <a:srgbClr val="9FA0A4"/>
                </a:solidFill>
                <a:latin typeface="Inter"/>
              </a:rPr>
              <a:t>Created a </a:t>
            </a:r>
            <a:r>
              <a:rPr lang="en-US" sz="2400" b="0" i="0" dirty="0">
                <a:solidFill>
                  <a:schemeClr val="bg1">
                    <a:lumMod val="65000"/>
                  </a:schemeClr>
                </a:solidFill>
                <a:effectLst/>
                <a:latin typeface="Inter" panose="020B0604020202020204" charset="0"/>
                <a:ea typeface="Inter" panose="020B0604020202020204" charset="0"/>
              </a:rPr>
              <a:t>Python package that provides additional functionality when imported alongside Brownie</a:t>
            </a:r>
            <a:r>
              <a:rPr lang="en-US" sz="2399" spc="57" dirty="0">
                <a:solidFill>
                  <a:schemeClr val="bg1">
                    <a:lumMod val="65000"/>
                  </a:schemeClr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8286" y="1621790"/>
            <a:ext cx="4384306" cy="180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HOW WE SOLVED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284914-DB39-EB8C-ECC1-CF8BFAC0DC8A}"/>
              </a:ext>
            </a:extLst>
          </p:cNvPr>
          <p:cNvGrpSpPr/>
          <p:nvPr/>
        </p:nvGrpSpPr>
        <p:grpSpPr>
          <a:xfrm>
            <a:off x="6354609" y="2000729"/>
            <a:ext cx="2443352" cy="2634080"/>
            <a:chOff x="9144000" y="1045083"/>
            <a:chExt cx="2443352" cy="2634080"/>
          </a:xfrm>
        </p:grpSpPr>
        <p:sp>
          <p:nvSpPr>
            <p:cNvPr id="4" name="Freeform 4"/>
            <p:cNvSpPr/>
            <p:nvPr/>
          </p:nvSpPr>
          <p:spPr>
            <a:xfrm>
              <a:off x="9144000" y="1507449"/>
              <a:ext cx="2171714" cy="2171714"/>
            </a:xfrm>
            <a:custGeom>
              <a:avLst/>
              <a:gdLst/>
              <a:ahLst/>
              <a:cxnLst/>
              <a:rect l="l" t="t" r="r" b="b"/>
              <a:pathLst>
                <a:path w="2171714" h="2171714">
                  <a:moveTo>
                    <a:pt x="0" y="0"/>
                  </a:moveTo>
                  <a:lnTo>
                    <a:pt x="2171714" y="0"/>
                  </a:lnTo>
                  <a:lnTo>
                    <a:pt x="2171714" y="2171713"/>
                  </a:lnTo>
                  <a:lnTo>
                    <a:pt x="0" y="2171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9289815" y="2303103"/>
              <a:ext cx="2025898" cy="512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23"/>
                </a:lnSpc>
              </a:pPr>
              <a:r>
                <a:rPr lang="en-US" sz="1700" spc="11" dirty="0">
                  <a:solidFill>
                    <a:srgbClr val="FFFFFF"/>
                  </a:solidFill>
                  <a:latin typeface="Inter"/>
                </a:rPr>
                <a:t>Creating the package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228979" y="1045083"/>
              <a:ext cx="1358373" cy="12182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948"/>
                </a:lnSpc>
              </a:pPr>
              <a:r>
                <a:rPr lang="en-US" sz="7106" dirty="0">
                  <a:solidFill>
                    <a:srgbClr val="5E5E5E"/>
                  </a:solidFill>
                  <a:latin typeface="Inter Bold"/>
                </a:rPr>
                <a:t>1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76328" y="9552062"/>
            <a:ext cx="160391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>
                <a:solidFill>
                  <a:srgbClr val="FFFEF4"/>
                </a:solidFill>
                <a:latin typeface="Poppins Bold"/>
              </a:rPr>
              <a:t>(07)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DFA1133-A08A-FF07-9A5C-F1472B3E0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024" y="3923030"/>
            <a:ext cx="9783540" cy="384863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59" b="-3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10800000">
            <a:off x="1178286" y="3542783"/>
            <a:ext cx="1169612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144000" y="1507449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562592" y="3370228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3" y="0"/>
                </a:lnTo>
                <a:lnTo>
                  <a:pt x="2171713" y="2171714"/>
                </a:lnTo>
                <a:lnTo>
                  <a:pt x="0" y="2171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028907" y="5778382"/>
            <a:ext cx="2171714" cy="2171714"/>
          </a:xfrm>
          <a:custGeom>
            <a:avLst/>
            <a:gdLst/>
            <a:ahLst/>
            <a:cxnLst/>
            <a:rect l="l" t="t" r="r" b="b"/>
            <a:pathLst>
              <a:path w="2171714" h="2171714">
                <a:moveTo>
                  <a:pt x="0" y="0"/>
                </a:moveTo>
                <a:lnTo>
                  <a:pt x="2171714" y="0"/>
                </a:lnTo>
                <a:lnTo>
                  <a:pt x="2171714" y="2171713"/>
                </a:lnTo>
                <a:lnTo>
                  <a:pt x="0" y="21717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1587352" y="1202987"/>
            <a:ext cx="5362117" cy="2219282"/>
          </a:xfrm>
          <a:custGeom>
            <a:avLst/>
            <a:gdLst/>
            <a:ahLst/>
            <a:cxnLst/>
            <a:rect l="l" t="t" r="r" b="b"/>
            <a:pathLst>
              <a:path w="5362117" h="2219282">
                <a:moveTo>
                  <a:pt x="0" y="0"/>
                </a:moveTo>
                <a:lnTo>
                  <a:pt x="5362117" y="0"/>
                </a:lnTo>
                <a:lnTo>
                  <a:pt x="5362117" y="2219282"/>
                </a:lnTo>
                <a:lnTo>
                  <a:pt x="0" y="22192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254161" y="4780766"/>
            <a:ext cx="9695308" cy="606367"/>
          </a:xfrm>
          <a:custGeom>
            <a:avLst/>
            <a:gdLst/>
            <a:ahLst/>
            <a:cxnLst/>
            <a:rect l="l" t="t" r="r" b="b"/>
            <a:pathLst>
              <a:path w="9695308" h="606367">
                <a:moveTo>
                  <a:pt x="0" y="0"/>
                </a:moveTo>
                <a:lnTo>
                  <a:pt x="9695308" y="0"/>
                </a:lnTo>
                <a:lnTo>
                  <a:pt x="9695308" y="606367"/>
                </a:lnTo>
                <a:lnTo>
                  <a:pt x="0" y="6063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1748" r="-8307" b="-678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821811" y="7543852"/>
            <a:ext cx="9000653" cy="1560683"/>
          </a:xfrm>
          <a:custGeom>
            <a:avLst/>
            <a:gdLst/>
            <a:ahLst/>
            <a:cxnLst/>
            <a:rect l="l" t="t" r="r" b="b"/>
            <a:pathLst>
              <a:path w="9000653" h="1560683">
                <a:moveTo>
                  <a:pt x="0" y="0"/>
                </a:moveTo>
                <a:lnTo>
                  <a:pt x="9000653" y="0"/>
                </a:lnTo>
                <a:lnTo>
                  <a:pt x="9000653" y="1560683"/>
                </a:lnTo>
                <a:lnTo>
                  <a:pt x="0" y="15606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178286" y="5847349"/>
            <a:ext cx="5686721" cy="161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15"/>
              </a:lnSpc>
            </a:pPr>
            <a:r>
              <a:rPr lang="en-US" sz="2399" spc="57" dirty="0">
                <a:solidFill>
                  <a:srgbClr val="9FA0A4"/>
                </a:solidFill>
                <a:latin typeface="Inter"/>
              </a:rPr>
              <a:t>Setting up the package and installing package in editable mode so that it can be imported and used </a:t>
            </a:r>
            <a:r>
              <a:rPr lang="en-US" sz="2399" spc="57">
                <a:solidFill>
                  <a:srgbClr val="9FA0A4"/>
                </a:solidFill>
                <a:latin typeface="Inter"/>
              </a:rPr>
              <a:t>by anyone.</a:t>
            </a:r>
            <a:endParaRPr lang="en-US" sz="2399" spc="57" dirty="0">
              <a:solidFill>
                <a:srgbClr val="9FA0A4"/>
              </a:solidFill>
              <a:latin typeface="Inte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78286" y="1621790"/>
            <a:ext cx="4384306" cy="1800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68"/>
              </a:lnSpc>
            </a:pPr>
            <a:r>
              <a:rPr lang="en-US" sz="5600" spc="599">
                <a:solidFill>
                  <a:srgbClr val="FFFFFF"/>
                </a:solidFill>
                <a:latin typeface="Muli Heavy"/>
              </a:rPr>
              <a:t>HOW WE SOLVED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289815" y="2303103"/>
            <a:ext cx="2025898" cy="506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23"/>
              </a:lnSpc>
            </a:pPr>
            <a:r>
              <a:rPr lang="en-US" sz="1700" spc="11">
                <a:solidFill>
                  <a:srgbClr val="FFFFFF"/>
                </a:solidFill>
                <a:latin typeface="Inter"/>
              </a:rPr>
              <a:t>SETTING UP THE PACKAGE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08407" y="4307177"/>
            <a:ext cx="2025898" cy="297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</a:rPr>
              <a:t>ADD IMPORTS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01815" y="6567694"/>
            <a:ext cx="2025898" cy="593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79"/>
              </a:lnSpc>
            </a:pPr>
            <a:r>
              <a:rPr lang="en-US" sz="2000" spc="14">
                <a:solidFill>
                  <a:srgbClr val="FFFFFF"/>
                </a:solidFill>
                <a:latin typeface="Inter"/>
              </a:rPr>
              <a:t>USE THIS PACKAGE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28979" y="1045083"/>
            <a:ext cx="1358373" cy="116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8"/>
              </a:lnSpc>
            </a:pPr>
            <a:r>
              <a:rPr lang="en-US" sz="7106" dirty="0">
                <a:solidFill>
                  <a:srgbClr val="5E5E5E"/>
                </a:solidFill>
                <a:latin typeface="Inter Bold"/>
              </a:rPr>
              <a:t>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78397" y="2917797"/>
            <a:ext cx="1229986" cy="1059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8"/>
              </a:lnSpc>
            </a:pPr>
            <a:r>
              <a:rPr lang="en-US" sz="6434" dirty="0">
                <a:solidFill>
                  <a:srgbClr val="5E5E5E"/>
                </a:solidFill>
                <a:latin typeface="Inter Bold"/>
              </a:rPr>
              <a:t>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114764" y="5399067"/>
            <a:ext cx="1346112" cy="1208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58"/>
              </a:lnSpc>
            </a:pPr>
            <a:r>
              <a:rPr lang="en-US" sz="7041" dirty="0">
                <a:solidFill>
                  <a:srgbClr val="5E5E5E"/>
                </a:solidFill>
                <a:latin typeface="Inter Bold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76328" y="9552062"/>
            <a:ext cx="160391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 dirty="0">
                <a:solidFill>
                  <a:srgbClr val="FFFEF4"/>
                </a:solidFill>
                <a:latin typeface="Poppins Bold"/>
              </a:rPr>
              <a:t>(08)</a:t>
            </a:r>
          </a:p>
        </p:txBody>
      </p:sp>
    </p:spTree>
    <p:extLst>
      <p:ext uri="{BB962C8B-B14F-4D97-AF65-F5344CB8AC3E}">
        <p14:creationId xmlns:p14="http://schemas.microsoft.com/office/powerpoint/2010/main" val="249304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294420" y="3163259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284895" y="5049804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294420" y="1689206"/>
            <a:ext cx="13631063" cy="6388294"/>
          </a:xfrm>
          <a:custGeom>
            <a:avLst/>
            <a:gdLst/>
            <a:ahLst/>
            <a:cxnLst/>
            <a:rect l="l" t="t" r="r" b="b"/>
            <a:pathLst>
              <a:path w="13631063" h="6388294">
                <a:moveTo>
                  <a:pt x="0" y="0"/>
                </a:moveTo>
                <a:lnTo>
                  <a:pt x="13631063" y="0"/>
                </a:lnTo>
                <a:lnTo>
                  <a:pt x="13631063" y="6388294"/>
                </a:lnTo>
                <a:lnTo>
                  <a:pt x="0" y="638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234" r="-803" b="-32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284895" y="1103757"/>
            <a:ext cx="12832724" cy="47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0"/>
              </a:lnSpc>
            </a:pPr>
            <a:r>
              <a:rPr lang="en-US" sz="3000" spc="321">
                <a:solidFill>
                  <a:srgbClr val="FFFFFF"/>
                </a:solidFill>
                <a:latin typeface="Muli Heavy"/>
              </a:rPr>
              <a:t>COMMON ERROR FACED WHILE WORKING ON THE BUGS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84895" y="8140979"/>
            <a:ext cx="11626801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 Bold"/>
              </a:rPr>
              <a:t>we refferred brownie github and none of them worked for me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 Bold"/>
              </a:rPr>
              <a:t>#1148 given a solution that didnt worked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 Bold"/>
              </a:rPr>
              <a:t>#1259 again was not helpful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Muli Bold"/>
              </a:rPr>
              <a:t>#1306 it was for different issue where ganache was not installed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655384" y="9375733"/>
            <a:ext cx="1603916" cy="34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800"/>
              </a:lnSpc>
              <a:spcBef>
                <a:spcPct val="0"/>
              </a:spcBef>
            </a:pPr>
            <a:r>
              <a:rPr lang="en-US" sz="2000" u="none" strike="noStrike" spc="-70" dirty="0">
                <a:solidFill>
                  <a:srgbClr val="FFFEF4"/>
                </a:solidFill>
                <a:latin typeface="Poppins Bold"/>
              </a:rPr>
              <a:t>(09)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475</Words>
  <Application>Microsoft Office PowerPoint</Application>
  <PresentationFormat>Custom</PresentationFormat>
  <Paragraphs>85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Muli Heavy</vt:lpstr>
      <vt:lpstr>Poppins</vt:lpstr>
      <vt:lpstr>Poppins Bold</vt:lpstr>
      <vt:lpstr>Inter Bold</vt:lpstr>
      <vt:lpstr>Muli Bold</vt:lpstr>
      <vt:lpstr>Bebas Neue</vt:lpstr>
      <vt:lpstr>Inter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BROWNIe</dc:title>
  <cp:lastModifiedBy>Mittal, Aman</cp:lastModifiedBy>
  <cp:revision>4</cp:revision>
  <dcterms:created xsi:type="dcterms:W3CDTF">2006-08-16T00:00:00Z</dcterms:created>
  <dcterms:modified xsi:type="dcterms:W3CDTF">2023-10-19T02:23:30Z</dcterms:modified>
  <dc:identifier>DAFvbby9RPA</dc:identifier>
</cp:coreProperties>
</file>